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21.svg" ContentType="image/svg+xml"/>
  <Override PartName="/ppt/media/image22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4630400" cy="8229600"/>
  <p:notesSz cx="8229600" cy="14630400"/>
  <p:embeddedFontLst>
    <p:embeddedFont>
      <p:font typeface="Marcellus" panose="020E0602050203020307" pitchFamily="34" charset="0"/>
      <p:regular r:id="rId20"/>
    </p:embeddedFont>
    <p:embeddedFont>
      <p:font typeface="Marcellus" panose="020E0602050203020307" pitchFamily="34" charset="-122"/>
      <p:regular r:id="rId21"/>
    </p:embeddedFont>
    <p:embeddedFont>
      <p:font typeface="Marcellus" panose="020E0602050203020307" pitchFamily="34" charset="-120"/>
      <p:regular r:id="rId22"/>
    </p:embeddedFont>
    <p:embeddedFont>
      <p:font typeface="Montserrat" pitchFamily="34" charset="0"/>
      <p:bold r:id="rId23"/>
    </p:embeddedFont>
    <p:embeddedFont>
      <p:font typeface="Montserrat" pitchFamily="34" charset="-122"/>
      <p:bold r:id="rId24"/>
    </p:embeddedFont>
    <p:embeddedFont>
      <p:font typeface="Montserrat" pitchFamily="34" charset="-120"/>
      <p:bold r:id="rId25"/>
    </p:embeddedFont>
    <p:embeddedFont>
      <p:font typeface="Consolas" panose="020B0609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34" charset="-122"/>
      <p:regular r:id="rId30"/>
    </p:embeddedFont>
    <p:embeddedFont>
      <p:font typeface="Consolas" panose="020B0609020204030204" pitchFamily="34" charset="-120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2.xml"/><Relationship Id="rId35" Type="http://schemas.openxmlformats.org/officeDocument/2006/relationships/font" Target="fonts/font16.fntdata"/><Relationship Id="rId34" Type="http://schemas.openxmlformats.org/officeDocument/2006/relationships/font" Target="fonts/font15.fntdata"/><Relationship Id="rId33" Type="http://schemas.openxmlformats.org/officeDocument/2006/relationships/font" Target="fonts/font14.fntdata"/><Relationship Id="rId32" Type="http://schemas.openxmlformats.org/officeDocument/2006/relationships/font" Target="fonts/font13.fntdata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22.svg"/><Relationship Id="rId4" Type="http://schemas.openxmlformats.org/officeDocument/2006/relationships/image" Target="../media/image21.svg"/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0.svg"/><Relationship Id="rId7" Type="http://schemas.openxmlformats.org/officeDocument/2006/relationships/image" Target="../media/image9.svg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3.svg"/><Relationship Id="rId10" Type="http://schemas.openxmlformats.org/officeDocument/2006/relationships/image" Target="../media/image12.sv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svg"/><Relationship Id="rId3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9211"/>
            <a:ext cx="7556421" cy="1695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基于 YOLO 蒸馏与轻量化的智能垃圾识别算法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793790" y="5233273"/>
            <a:ext cx="7556421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本</a:t>
            </a:r>
            <a:r>
              <a:rPr lang="zh-CN" altLang="en-US" sz="2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</a:t>
            </a:r>
            <a:r>
              <a:rPr lang="en-US" sz="2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旨在介绍如何通过知识蒸馏和模型轻量化，构建一个高精度、可高效部署于边缘设备的智能垃圾识别解决方案。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726877"/>
            <a:ext cx="6399728" cy="8284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500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8. 实际应用与创新成果</a:t>
            </a:r>
            <a:endParaRPr lang="en-US" sz="5000" dirty="0"/>
          </a:p>
        </p:txBody>
      </p:sp>
      <p:sp>
        <p:nvSpPr>
          <p:cNvPr id="4" name="Text 1"/>
          <p:cNvSpPr/>
          <p:nvPr/>
        </p:nvSpPr>
        <p:spPr>
          <a:xfrm>
            <a:off x="775930" y="2109549"/>
            <a:ext cx="3525679" cy="4970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部署与演示场景</a:t>
            </a:r>
            <a:endParaRPr lang="en-US" sz="3000" dirty="0"/>
          </a:p>
        </p:txBody>
      </p:sp>
      <p:sp>
        <p:nvSpPr>
          <p:cNvPr id="5" name="Shape 2"/>
          <p:cNvSpPr/>
          <p:nvPr/>
        </p:nvSpPr>
        <p:spPr>
          <a:xfrm>
            <a:off x="775930" y="2855952"/>
            <a:ext cx="886778" cy="1943814"/>
          </a:xfrm>
          <a:prstGeom prst="roundRect">
            <a:avLst>
              <a:gd name="adj" fmla="val 36000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989" y="3661529"/>
            <a:ext cx="332542" cy="3325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4402" y="3077647"/>
            <a:ext cx="2417207" cy="4143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边缘设备集成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1884402" y="3713678"/>
            <a:ext cx="2417207" cy="8643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模型可部署于 Raspberry Pi等嵌入式系统，实现实时识别。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75930" y="5021461"/>
            <a:ext cx="886778" cy="2231946"/>
          </a:xfrm>
          <a:prstGeom prst="roundRect">
            <a:avLst>
              <a:gd name="adj" fmla="val 36000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989" y="5971103"/>
            <a:ext cx="332542" cy="3325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84402" y="5243155"/>
            <a:ext cx="2417207" cy="4143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远程与网页演示</a:t>
            </a:r>
            <a:endParaRPr lang="en-US" sz="2500" dirty="0"/>
          </a:p>
        </p:txBody>
      </p:sp>
      <p:sp>
        <p:nvSpPr>
          <p:cNvPr id="12" name="Text 7"/>
          <p:cNvSpPr/>
          <p:nvPr/>
        </p:nvSpPr>
        <p:spPr>
          <a:xfrm>
            <a:off x="1884402" y="5879187"/>
            <a:ext cx="2417207" cy="11525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已实现支持网页实时视频检测与远程控制，方便用户交互和系统监控。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4850011" y="2109549"/>
            <a:ext cx="3525679" cy="4970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核心创新点</a:t>
            </a:r>
            <a:endParaRPr lang="en-US" sz="30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117" y="2833628"/>
            <a:ext cx="332542" cy="3325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570458" y="2855952"/>
            <a:ext cx="2805232" cy="8643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半监督伪标签蒸馏：</a:t>
            </a: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显著提升了轻量级学生模型的识别精度和泛化能力。</a:t>
            </a:r>
            <a:endParaRPr lang="en-US" sz="17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117" y="4141410"/>
            <a:ext cx="332542" cy="33254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570458" y="4163735"/>
            <a:ext cx="2805232" cy="11525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联合优化策略：</a:t>
            </a: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结合结构化通道剪枝和动态量化，实现极致的体积压缩和推理加速。</a:t>
            </a:r>
            <a:endParaRPr lang="en-US" sz="17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3117" y="5737324"/>
            <a:ext cx="332542" cy="3325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570458" y="5759648"/>
            <a:ext cx="2805232" cy="1440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全流程可复现部署：</a:t>
            </a: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提供了基于 Ultralytics YOLO、Torch-Pruning 和 ONNX Runtime 的完整、可复现的轻量化工作流程。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4002"/>
            <a:ext cx="6087189" cy="7912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75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边缘部署展示</a:t>
            </a:r>
            <a:endParaRPr lang="en-US" sz="4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" y="1930956"/>
            <a:ext cx="5328523" cy="30053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99" y="1930956"/>
            <a:ext cx="6081355" cy="29676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045" y="5603081"/>
            <a:ext cx="6589157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树莓派小车演示视频截图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854315" y="5603081"/>
            <a:ext cx="6042541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网页实时检测截图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41045" y="6306860"/>
            <a:ext cx="13148310" cy="5503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模拟实现了 </a:t>
            </a: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智能垃圾分类小车</a:t>
            </a: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，并简单实现了 </a:t>
            </a: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网页端实时预览 + 小车控制</a:t>
            </a: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。小车能够识别并检测 </a:t>
            </a: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bottle、can、paper</a:t>
            </a: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三类目标（为模拟演示，采用 3D 打印瓶罐）。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1045" y="7103547"/>
            <a:ext cx="13148310" cy="5503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在保持 </a:t>
            </a: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 + 轻量化优化框架</a:t>
            </a: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不变的前提下，我们将原6类数据集精简为3类并部署至树莓派，成功实现了低功耗条件下的实时检测与可视化展示。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4865013" cy="6323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未来展望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592217" y="1503640"/>
            <a:ext cx="6516648" cy="2199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2217" y="1875830"/>
            <a:ext cx="6516648" cy="2199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2217" y="2264926"/>
            <a:ext cx="2918936" cy="3794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持续优化方向</a:t>
            </a:r>
            <a:endParaRPr lang="en-US" sz="2250" dirty="0"/>
          </a:p>
        </p:txBody>
      </p:sp>
      <p:sp>
        <p:nvSpPr>
          <p:cNvPr id="6" name="Shape 4"/>
          <p:cNvSpPr/>
          <p:nvPr/>
        </p:nvSpPr>
        <p:spPr>
          <a:xfrm>
            <a:off x="592217" y="2834640"/>
            <a:ext cx="6516648" cy="823913"/>
          </a:xfrm>
          <a:prstGeom prst="roundRect">
            <a:avLst>
              <a:gd name="adj" fmla="val 862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84265" y="3026688"/>
            <a:ext cx="6132552" cy="4398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深度蒸馏：</a:t>
            </a: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引入特征层（Feature Map）与温度蒸馏 (Temperature Distillation)，以更精细地迁移教师知识。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92217" y="3827740"/>
            <a:ext cx="6516648" cy="823913"/>
          </a:xfrm>
          <a:prstGeom prst="roundRect">
            <a:avLst>
              <a:gd name="adj" fmla="val 862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84265" y="4019788"/>
            <a:ext cx="6132552" cy="4398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量化感知训练 (QAT)：</a:t>
            </a: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采用 QAT 替代动态量化，进一步降低端侧部署时的精度损失。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92217" y="4820841"/>
            <a:ext cx="6516648" cy="823913"/>
          </a:xfrm>
          <a:prstGeom prst="roundRect">
            <a:avLst>
              <a:gd name="adj" fmla="val 8626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84265" y="5012888"/>
            <a:ext cx="6132552" cy="4398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应用扩展：</a:t>
            </a: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将轻量化方案推广至 IoT 回收网络和自动分拣机械臂等更广阔的工业场景。</a:t>
            </a:r>
            <a:endParaRPr lang="en-US" sz="13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40" y="1632426"/>
            <a:ext cx="6516648" cy="651664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439420" y="6306820"/>
            <a:ext cx="6408420" cy="1176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最终目标是打造一个</a:t>
            </a:r>
            <a:r>
              <a:rPr lang="en-US" sz="20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“可落地的轻量AI垃圾识别方案”</a:t>
            </a:r>
            <a:r>
              <a:rPr lang="en-US" sz="2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，为</a:t>
            </a:r>
            <a:endParaRPr lang="en-US" sz="2000" dirty="0">
              <a:solidFill>
                <a:srgbClr val="67534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1700"/>
              </a:lnSpc>
              <a:buNone/>
            </a:pPr>
            <a:endParaRPr lang="en-US" sz="2000" dirty="0">
              <a:solidFill>
                <a:srgbClr val="67534F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智慧环保提供强劲的边缘计算支撑。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7529155" y="8248531"/>
            <a:ext cx="22860" cy="439817"/>
          </a:xfrm>
          <a:prstGeom prst="rect">
            <a:avLst/>
          </a:prstGeom>
          <a:solidFill>
            <a:srgbClr val="FF954F"/>
          </a:solid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8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793790" y="3373398"/>
            <a:ext cx="6521291" cy="847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谢谢观看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793790" y="4561284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项目仓库与复现说明已提交至比赛平台，欢迎查阅完整技术细节。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148" y="710208"/>
            <a:ext cx="5061585" cy="657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95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1. 项目背景与挑战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616148" y="2094309"/>
            <a:ext cx="6482834" cy="1372672"/>
          </a:xfrm>
          <a:prstGeom prst="roundRect">
            <a:avLst>
              <a:gd name="adj" fmla="val 7994"/>
            </a:avLst>
          </a:prstGeom>
          <a:solidFill>
            <a:srgbClr val="FFFFF4">
              <a:alpha val="95000"/>
            </a:srgbClr>
          </a:solidFill>
        </p:spPr>
      </p:sp>
      <p:sp>
        <p:nvSpPr>
          <p:cNvPr id="4" name="Shape 2"/>
          <p:cNvSpPr/>
          <p:nvPr/>
        </p:nvSpPr>
        <p:spPr>
          <a:xfrm>
            <a:off x="616148" y="2071449"/>
            <a:ext cx="6482834" cy="91440"/>
          </a:xfrm>
          <a:prstGeom prst="roundRect">
            <a:avLst>
              <a:gd name="adj" fmla="val 80867"/>
            </a:avLst>
          </a:prstGeom>
          <a:solidFill>
            <a:srgbClr val="FF954F"/>
          </a:solidFill>
        </p:spPr>
      </p:sp>
      <p:sp>
        <p:nvSpPr>
          <p:cNvPr id="5" name="Shape 3"/>
          <p:cNvSpPr/>
          <p:nvPr/>
        </p:nvSpPr>
        <p:spPr>
          <a:xfrm>
            <a:off x="3593425" y="1830229"/>
            <a:ext cx="528161" cy="528161"/>
          </a:xfrm>
          <a:prstGeom prst="roundRect">
            <a:avLst>
              <a:gd name="adj" fmla="val 173129"/>
            </a:avLst>
          </a:prstGeom>
          <a:solidFill>
            <a:srgbClr val="FF954F"/>
          </a:solidFill>
        </p:spPr>
      </p:sp>
      <p:sp>
        <p:nvSpPr>
          <p:cNvPr id="6" name="Text 4"/>
          <p:cNvSpPr/>
          <p:nvPr/>
        </p:nvSpPr>
        <p:spPr>
          <a:xfrm>
            <a:off x="3751898" y="1957030"/>
            <a:ext cx="211217" cy="274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592110" y="2534364"/>
            <a:ext cx="2530793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推动绿色社会建设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14983" y="3039308"/>
            <a:ext cx="6085165" cy="228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垃圾分类是城市可持续发展和环保的关键环节。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16148" y="3907036"/>
            <a:ext cx="6482834" cy="1372672"/>
          </a:xfrm>
          <a:prstGeom prst="roundRect">
            <a:avLst>
              <a:gd name="adj" fmla="val 7994"/>
            </a:avLst>
          </a:prstGeom>
          <a:solidFill>
            <a:srgbClr val="FFFFF4">
              <a:alpha val="95000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616148" y="3884176"/>
            <a:ext cx="6482834" cy="91440"/>
          </a:xfrm>
          <a:prstGeom prst="roundRect">
            <a:avLst>
              <a:gd name="adj" fmla="val 80867"/>
            </a:avLst>
          </a:prstGeom>
          <a:solidFill>
            <a:srgbClr val="FF954F"/>
          </a:solidFill>
        </p:spPr>
      </p:sp>
      <p:sp>
        <p:nvSpPr>
          <p:cNvPr id="11" name="Shape 9"/>
          <p:cNvSpPr/>
          <p:nvPr/>
        </p:nvSpPr>
        <p:spPr>
          <a:xfrm>
            <a:off x="3593425" y="3642955"/>
            <a:ext cx="528161" cy="528161"/>
          </a:xfrm>
          <a:prstGeom prst="roundRect">
            <a:avLst>
              <a:gd name="adj" fmla="val 173129"/>
            </a:avLst>
          </a:prstGeom>
          <a:solidFill>
            <a:srgbClr val="FF954F"/>
          </a:solidFill>
        </p:spPr>
      </p:sp>
      <p:sp>
        <p:nvSpPr>
          <p:cNvPr id="12" name="Text 10"/>
          <p:cNvSpPr/>
          <p:nvPr/>
        </p:nvSpPr>
        <p:spPr>
          <a:xfrm>
            <a:off x="3751898" y="3769757"/>
            <a:ext cx="211217" cy="274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2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2592110" y="4347091"/>
            <a:ext cx="2530793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人工分拣效率低下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814983" y="4852035"/>
            <a:ext cx="6085165" cy="2288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传统人工分拣劳动强度高、效率低，且易受主观判断影响而出现错误分类。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16148" y="5719763"/>
            <a:ext cx="6482834" cy="1601510"/>
          </a:xfrm>
          <a:prstGeom prst="roundRect">
            <a:avLst>
              <a:gd name="adj" fmla="val 6852"/>
            </a:avLst>
          </a:prstGeom>
          <a:solidFill>
            <a:srgbClr val="FFFFF4">
              <a:alpha val="95000"/>
            </a:srgbClr>
          </a:solidFill>
        </p:spPr>
      </p:sp>
      <p:sp>
        <p:nvSpPr>
          <p:cNvPr id="16" name="Shape 14"/>
          <p:cNvSpPr/>
          <p:nvPr/>
        </p:nvSpPr>
        <p:spPr>
          <a:xfrm>
            <a:off x="616148" y="5696903"/>
            <a:ext cx="6482834" cy="91440"/>
          </a:xfrm>
          <a:prstGeom prst="roundRect">
            <a:avLst>
              <a:gd name="adj" fmla="val 80867"/>
            </a:avLst>
          </a:prstGeom>
          <a:solidFill>
            <a:srgbClr val="FF954F"/>
          </a:solidFill>
        </p:spPr>
      </p:sp>
      <p:sp>
        <p:nvSpPr>
          <p:cNvPr id="17" name="Shape 15"/>
          <p:cNvSpPr/>
          <p:nvPr/>
        </p:nvSpPr>
        <p:spPr>
          <a:xfrm>
            <a:off x="3593425" y="5455682"/>
            <a:ext cx="528161" cy="528161"/>
          </a:xfrm>
          <a:prstGeom prst="roundRect">
            <a:avLst>
              <a:gd name="adj" fmla="val 173129"/>
            </a:avLst>
          </a:prstGeom>
          <a:solidFill>
            <a:srgbClr val="FF954F"/>
          </a:solidFill>
        </p:spPr>
      </p:sp>
      <p:sp>
        <p:nvSpPr>
          <p:cNvPr id="18" name="Text 16"/>
          <p:cNvSpPr/>
          <p:nvPr/>
        </p:nvSpPr>
        <p:spPr>
          <a:xfrm>
            <a:off x="3751898" y="5582483"/>
            <a:ext cx="211217" cy="274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3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2592110" y="6159818"/>
            <a:ext cx="2530793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边缘部署的算力约束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814983" y="6664762"/>
            <a:ext cx="6085165" cy="4576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深度学习目标检测模型（如 YOLOv11m）虽然精度高，但体积庞大、计算资源需求高，难以在树莓派、智能垃圾桶等</a:t>
            </a:r>
            <a:r>
              <a:rPr lang="en-US" sz="13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边缘设备</a:t>
            </a: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上实时运行。</a:t>
            </a:r>
            <a:endParaRPr lang="en-US" sz="13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06" y="2533769"/>
            <a:ext cx="4851321" cy="2723436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536180" y="5455206"/>
            <a:ext cx="6485573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35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在保持检测精度的前提下实现模型轻量化，可部署在树莓派、智能垃圾桶等边缘设备上。</a:t>
            </a:r>
            <a:endParaRPr lang="en-US" sz="23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12" grpId="0"/>
      <p:bldP spid="13" grpId="0"/>
      <p:bldP spid="14" grpId="0"/>
      <p:bldP spid="18" grpId="0"/>
      <p:bldP spid="19" grpId="0"/>
      <p:bldP spid="20" grpId="0"/>
      <p:bldP spid="22" grpId="0"/>
      <p:bldP spid="2" grpId="1"/>
      <p:bldP spid="6" grpId="1"/>
      <p:bldP spid="7" grpId="1"/>
      <p:bldP spid="8" grpId="1"/>
      <p:bldP spid="12" grpId="1"/>
      <p:bldP spid="13" grpId="1"/>
      <p:bldP spid="14" grpId="1"/>
      <p:bldP spid="18" grpId="1"/>
      <p:bldP spid="19" grpId="1"/>
      <p:bldP spid="20" grpId="1"/>
      <p:bldP spid="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610" y="390168"/>
            <a:ext cx="8571905" cy="5304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20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2. 系统总体流程：Teacher → Student 知识迁移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96610" y="1204317"/>
            <a:ext cx="13637181" cy="1844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采用“高精度教师模型”指导“轻量学生模型”的策略，结合剪枝与量化，实现端到端优化。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4970" y="1548289"/>
            <a:ext cx="13200340" cy="495335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88191" y="2809998"/>
            <a:ext cx="681849" cy="6818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380706" y="5032399"/>
            <a:ext cx="1990999" cy="9170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实时部署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1984" y="2811276"/>
            <a:ext cx="681849" cy="6818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1502" y="5032399"/>
            <a:ext cx="1990998" cy="9170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剪枝与 INT8 量化</a:t>
            </a:r>
            <a:endParaRPr lang="en-US" sz="15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6417" y="2811276"/>
            <a:ext cx="681849" cy="68184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75935" y="4803127"/>
            <a:ext cx="1990998" cy="13756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训练 YOLOv11n 学生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0850" y="2811276"/>
            <a:ext cx="681849" cy="68184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880367" y="5032399"/>
            <a:ext cx="1990999" cy="9170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数据蒸馏与伪标签</a:t>
            </a:r>
            <a:endParaRPr lang="en-US" sz="15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91645" y="2811276"/>
            <a:ext cx="681849" cy="68184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330252" y="4803127"/>
            <a:ext cx="1990999" cy="13756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训练 YOLOv11m 教师</a:t>
            </a:r>
            <a:endParaRPr lang="en-US" sz="1550" dirty="0"/>
          </a:p>
        </p:txBody>
      </p:sp>
      <p:sp>
        <p:nvSpPr>
          <p:cNvPr id="15" name="Text 7"/>
          <p:cNvSpPr/>
          <p:nvPr/>
        </p:nvSpPr>
        <p:spPr>
          <a:xfrm>
            <a:off x="496610" y="6788825"/>
            <a:ext cx="3359348" cy="1844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16" name="Text 8"/>
          <p:cNvSpPr/>
          <p:nvPr/>
        </p:nvSpPr>
        <p:spPr>
          <a:xfrm>
            <a:off x="4209812" y="6788825"/>
            <a:ext cx="6225897" cy="1844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17" name="Text 9"/>
          <p:cNvSpPr/>
          <p:nvPr/>
        </p:nvSpPr>
        <p:spPr>
          <a:xfrm>
            <a:off x="10789563" y="6788825"/>
            <a:ext cx="3359348" cy="1844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18" name="Shape 10"/>
          <p:cNvSpPr/>
          <p:nvPr/>
        </p:nvSpPr>
        <p:spPr>
          <a:xfrm>
            <a:off x="495975" y="6309836"/>
            <a:ext cx="4451152" cy="1416129"/>
          </a:xfrm>
          <a:prstGeom prst="roundRect">
            <a:avLst>
              <a:gd name="adj" fmla="val 4209"/>
            </a:avLst>
          </a:prstGeom>
          <a:solidFill>
            <a:srgbClr val="FFFFF4"/>
          </a:solidFill>
          <a:ln w="15240">
            <a:solidFill>
              <a:srgbClr val="FF954F"/>
            </a:solidFill>
            <a:prstDash val="solid"/>
          </a:ln>
        </p:spPr>
      </p:sp>
      <p:sp>
        <p:nvSpPr>
          <p:cNvPr id="19" name="Shape 11"/>
          <p:cNvSpPr/>
          <p:nvPr/>
        </p:nvSpPr>
        <p:spPr>
          <a:xfrm>
            <a:off x="653653" y="7417475"/>
            <a:ext cx="425648" cy="425648"/>
          </a:xfrm>
          <a:prstGeom prst="roundRect">
            <a:avLst>
              <a:gd name="adj" fmla="val 21480391"/>
            </a:avLst>
          </a:prstGeom>
          <a:solidFill>
            <a:srgbClr val="FF954F"/>
          </a:solidFill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692" y="7534513"/>
            <a:ext cx="191572" cy="191572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715248" y="6523792"/>
            <a:ext cx="2040017" cy="2650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知识蒸馏</a:t>
            </a:r>
            <a:endParaRPr lang="en-US" sz="1600" dirty="0"/>
          </a:p>
        </p:txBody>
      </p:sp>
      <p:sp>
        <p:nvSpPr>
          <p:cNvPr id="22" name="Text 13"/>
          <p:cNvSpPr/>
          <p:nvPr/>
        </p:nvSpPr>
        <p:spPr>
          <a:xfrm>
            <a:off x="718423" y="7011114"/>
            <a:ext cx="4137065" cy="1844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用教师模型的高级特征和伪标签增强学生模型的泛化能力。</a:t>
            </a:r>
            <a:endParaRPr lang="en-US" sz="1100" dirty="0"/>
          </a:p>
        </p:txBody>
      </p:sp>
      <p:sp>
        <p:nvSpPr>
          <p:cNvPr id="23" name="Shape 14"/>
          <p:cNvSpPr/>
          <p:nvPr/>
        </p:nvSpPr>
        <p:spPr>
          <a:xfrm>
            <a:off x="5167670" y="6309836"/>
            <a:ext cx="4451152" cy="1416129"/>
          </a:xfrm>
          <a:prstGeom prst="roundRect">
            <a:avLst>
              <a:gd name="adj" fmla="val 420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4" name="Shape 15"/>
          <p:cNvSpPr/>
          <p:nvPr/>
        </p:nvSpPr>
        <p:spPr>
          <a:xfrm>
            <a:off x="5246608" y="7417475"/>
            <a:ext cx="425648" cy="425648"/>
          </a:xfrm>
          <a:prstGeom prst="roundRect">
            <a:avLst>
              <a:gd name="adj" fmla="val 21480391"/>
            </a:avLst>
          </a:prstGeom>
          <a:solidFill>
            <a:srgbClr val="FF954F"/>
          </a:solidFill>
        </p:spPr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63647" y="7534513"/>
            <a:ext cx="191572" cy="191572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5364083" y="6551097"/>
            <a:ext cx="2040017" cy="2650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模型剪枝</a:t>
            </a:r>
            <a:endParaRPr lang="en-US" sz="1600" dirty="0"/>
          </a:p>
        </p:txBody>
      </p:sp>
      <p:sp>
        <p:nvSpPr>
          <p:cNvPr id="27" name="Text 17"/>
          <p:cNvSpPr/>
          <p:nvPr/>
        </p:nvSpPr>
        <p:spPr>
          <a:xfrm>
            <a:off x="5278993" y="7024449"/>
            <a:ext cx="4137065" cy="1844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删除模型中对精度贡献较小的冗余通道，减少模型体积。</a:t>
            </a:r>
            <a:endParaRPr lang="en-US" sz="1100" dirty="0"/>
          </a:p>
        </p:txBody>
      </p:sp>
      <p:sp>
        <p:nvSpPr>
          <p:cNvPr id="28" name="Shape 18"/>
          <p:cNvSpPr/>
          <p:nvPr/>
        </p:nvSpPr>
        <p:spPr>
          <a:xfrm>
            <a:off x="9839325" y="6309995"/>
            <a:ext cx="4815205" cy="1416050"/>
          </a:xfrm>
          <a:prstGeom prst="roundRect">
            <a:avLst>
              <a:gd name="adj" fmla="val 420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9" name="Shape 19"/>
          <p:cNvSpPr/>
          <p:nvPr/>
        </p:nvSpPr>
        <p:spPr>
          <a:xfrm>
            <a:off x="9839563" y="7417475"/>
            <a:ext cx="425648" cy="425648"/>
          </a:xfrm>
          <a:prstGeom prst="roundRect">
            <a:avLst>
              <a:gd name="adj" fmla="val 21480391"/>
            </a:avLst>
          </a:prstGeom>
          <a:solidFill>
            <a:srgbClr val="FF954F"/>
          </a:solidFill>
        </p:spPr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6602" y="7534513"/>
            <a:ext cx="191572" cy="191572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10074513" y="6527602"/>
            <a:ext cx="2040017" cy="2650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INT8 量化</a:t>
            </a:r>
            <a:endParaRPr lang="en-US" sz="1600" dirty="0"/>
          </a:p>
        </p:txBody>
      </p:sp>
      <p:sp>
        <p:nvSpPr>
          <p:cNvPr id="32" name="Text 21"/>
          <p:cNvSpPr/>
          <p:nvPr/>
        </p:nvSpPr>
        <p:spPr>
          <a:xfrm>
            <a:off x="9969103" y="7031434"/>
            <a:ext cx="4137065" cy="1844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将模型精度从浮点数(FP32)转换为定点数(INT8)，显著加速推理。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71857"/>
            <a:ext cx="9530239" cy="7739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65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3. 算法核心设计：蒸馏与轻量化细节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24733" y="1863328"/>
            <a:ext cx="4772025" cy="464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800" dirty="0">
                <a:solidFill>
                  <a:srgbClr val="67534F"/>
                </a:solidFill>
                <a:highlight>
                  <a:srgbClr val="DFC8AB"/>
                </a:highlight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3.1 知识蒸馏 (Data Distillation)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67" y="3370401"/>
            <a:ext cx="310515" cy="3105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48780" y="3357483"/>
            <a:ext cx="2976682" cy="3869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教师模型生成伪标签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48780" y="3951486"/>
            <a:ext cx="5664994" cy="8072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在大量无标注的垃圾图片数据上，使用高精度教师模型 (YOLOv11m) 进行推理，生成带有</a:t>
            </a:r>
            <a:r>
              <a:rPr lang="en-US" sz="16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置信度阈值 (0.35)</a:t>
            </a: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的伪标签。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67" y="5185747"/>
            <a:ext cx="310515" cy="3105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48780" y="5172829"/>
            <a:ext cx="2976682" cy="3869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学生模型融合训练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1348780" y="5766832"/>
            <a:ext cx="5664994" cy="538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学生模型 (YOLOv11n) 在</a:t>
            </a:r>
            <a:r>
              <a:rPr lang="en-US" sz="16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“真实标签 + 伪标签”</a:t>
            </a: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的混合数据集上进行训练，有效学习教师模型的判别边界和泛化能力。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75352" y="1863328"/>
            <a:ext cx="3571994" cy="4643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800" dirty="0">
                <a:solidFill>
                  <a:srgbClr val="67534F"/>
                </a:solidFill>
                <a:highlight>
                  <a:srgbClr val="FF954F"/>
                </a:highlight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3.2 模型结构轻量化</a:t>
            </a:r>
            <a:endParaRPr lang="en-US" sz="2800" dirty="0"/>
          </a:p>
        </p:txBody>
      </p:sp>
      <p:sp>
        <p:nvSpPr>
          <p:cNvPr id="11" name="Shape 7"/>
          <p:cNvSpPr/>
          <p:nvPr/>
        </p:nvSpPr>
        <p:spPr>
          <a:xfrm>
            <a:off x="7575352" y="2871073"/>
            <a:ext cx="6337935" cy="1887379"/>
          </a:xfrm>
          <a:prstGeom prst="roundRect">
            <a:avLst>
              <a:gd name="adj" fmla="val 5814"/>
            </a:avLst>
          </a:prstGeom>
          <a:solidFill>
            <a:srgbClr val="FFFFF4">
              <a:alpha val="95000"/>
            </a:srgbClr>
          </a:solidFill>
        </p:spPr>
      </p:sp>
      <p:sp>
        <p:nvSpPr>
          <p:cNvPr id="12" name="Shape 8"/>
          <p:cNvSpPr/>
          <p:nvPr/>
        </p:nvSpPr>
        <p:spPr>
          <a:xfrm>
            <a:off x="7575352" y="2848213"/>
            <a:ext cx="6337935" cy="91440"/>
          </a:xfrm>
          <a:prstGeom prst="roundRect">
            <a:avLst>
              <a:gd name="adj" fmla="val 95115"/>
            </a:avLst>
          </a:prstGeom>
          <a:solidFill>
            <a:srgbClr val="FF954F"/>
          </a:solidFill>
        </p:spPr>
      </p:sp>
      <p:sp>
        <p:nvSpPr>
          <p:cNvPr id="13" name="Shape 9"/>
          <p:cNvSpPr/>
          <p:nvPr/>
        </p:nvSpPr>
        <p:spPr>
          <a:xfrm>
            <a:off x="10433745" y="2560558"/>
            <a:ext cx="621149" cy="621149"/>
          </a:xfrm>
          <a:prstGeom prst="roundRect">
            <a:avLst>
              <a:gd name="adj" fmla="val 147211"/>
            </a:avLst>
          </a:prstGeom>
          <a:solidFill>
            <a:srgbClr val="FF954F"/>
          </a:solidFill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077" y="2746891"/>
            <a:ext cx="248483" cy="24848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805261" y="3388757"/>
            <a:ext cx="2976682" cy="3869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结构化通道剪枝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805261" y="3982760"/>
            <a:ext cx="5878116" cy="5457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基于 </a:t>
            </a:r>
            <a:r>
              <a:rPr lang="en-US" sz="1600" dirty="0">
                <a:solidFill>
                  <a:srgbClr val="67534F"/>
                </a:solidFill>
                <a:highlight>
                  <a:srgbClr val="F2F2E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torch-pruning</a:t>
            </a: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库，删除学生模型中 30% 的冗余通道，将参数量从 3.9M 降至 2.8M。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7575352" y="5276017"/>
            <a:ext cx="6337935" cy="2148840"/>
          </a:xfrm>
          <a:prstGeom prst="roundRect">
            <a:avLst>
              <a:gd name="adj" fmla="val 5106"/>
            </a:avLst>
          </a:prstGeom>
          <a:solidFill>
            <a:srgbClr val="FFFFF4">
              <a:alpha val="95000"/>
            </a:srgbClr>
          </a:solidFill>
        </p:spPr>
      </p:sp>
      <p:sp>
        <p:nvSpPr>
          <p:cNvPr id="18" name="Shape 13"/>
          <p:cNvSpPr/>
          <p:nvPr/>
        </p:nvSpPr>
        <p:spPr>
          <a:xfrm>
            <a:off x="7575352" y="5253157"/>
            <a:ext cx="6337935" cy="91440"/>
          </a:xfrm>
          <a:prstGeom prst="roundRect">
            <a:avLst>
              <a:gd name="adj" fmla="val 95115"/>
            </a:avLst>
          </a:prstGeom>
          <a:solidFill>
            <a:srgbClr val="FF954F"/>
          </a:solidFill>
        </p:spPr>
      </p:sp>
      <p:sp>
        <p:nvSpPr>
          <p:cNvPr id="19" name="Shape 14"/>
          <p:cNvSpPr/>
          <p:nvPr/>
        </p:nvSpPr>
        <p:spPr>
          <a:xfrm>
            <a:off x="10433745" y="4965502"/>
            <a:ext cx="621149" cy="621149"/>
          </a:xfrm>
          <a:prstGeom prst="roundRect">
            <a:avLst>
              <a:gd name="adj" fmla="val 147211"/>
            </a:avLst>
          </a:prstGeom>
          <a:solidFill>
            <a:srgbClr val="FF954F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0077" y="5151834"/>
            <a:ext cx="248483" cy="24848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805261" y="5793700"/>
            <a:ext cx="2976682" cy="3869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动态量化 (INT8)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7805261" y="6387703"/>
            <a:ext cx="5878116" cy="8072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将剪枝后的模型导出为 ONNX 格式，随后进行动态量化至 INT8。这一步使模型体积大幅缩小，并实现约 1.5 倍的 CPU 推理加速。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6167199" cy="801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0"/>
              </a:rPr>
              <a:t>4. 数据集与训练增强</a:t>
            </a:r>
            <a:endParaRPr lang="en-US" sz="4850" dirty="0">
              <a:latin typeface="Marcellus" panose="020E0602050203020307" pitchFamily="34" charset="0"/>
              <a:cs typeface="Marcellus" panose="020E0602050203020307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93" y="1959054"/>
            <a:ext cx="3861197" cy="257413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259" y="1959054"/>
            <a:ext cx="3854648" cy="25741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689" y="5127308"/>
            <a:ext cx="3083600" cy="4008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数据集来源与重划分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50689" y="5742623"/>
            <a:ext cx="6302812" cy="278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基础数据：Kaggle Garbage Detection 6 类数据集。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50689" y="6096476"/>
            <a:ext cx="6302812" cy="565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SzPct val="100000"/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数据均衡：使用 </a:t>
            </a:r>
            <a:r>
              <a:rPr lang="en-US" sz="1650" dirty="0">
                <a:solidFill>
                  <a:srgbClr val="67534F"/>
                </a:solidFill>
                <a:highlight>
                  <a:srgbClr val="F2F2E7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rebalance_splits.py</a:t>
            </a: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脚本重新划分训练、验证、测试集，确保各类别分布均衡，避免偏斜。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50689" y="6736794"/>
            <a:ext cx="6302812" cy="557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无标注数据：收集额外无标注垃圾图片，用于教师模型生成伪标签，构建强大的融合训练集。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584519" y="5127308"/>
            <a:ext cx="3083600" cy="4008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训练时的数据增强策略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7584519" y="5742623"/>
            <a:ext cx="6302812" cy="557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颜色增强：应用颜色抖动 (Color Jitter) 提升对光照变化的鲁棒性。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584519" y="6375321"/>
            <a:ext cx="6302812" cy="557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几何变换：包含仿射变换 (Affine Transformations) 增加样本多样性。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584519" y="7008019"/>
            <a:ext cx="6302812" cy="557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SzPct val="100000"/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组合增强：采用 </a:t>
            </a: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Mosaic (0.2)</a:t>
            </a: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和 </a:t>
            </a: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MixUp (0.1)</a:t>
            </a: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等复杂数据增强技术，进一步提升模型的泛化能力和鲁棒性。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10" y="535107"/>
            <a:ext cx="8458319" cy="847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5. 训练结果：性能逼近与超越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197775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通过知识蒸馏，轻量级的学生模型在关键指标上逼近甚至超越了其教师模型。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47724"/>
            <a:ext cx="13042821" cy="2056686"/>
          </a:xfrm>
          <a:prstGeom prst="roundRect">
            <a:avLst>
              <a:gd name="adj" fmla="val 46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755344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1028462" y="2899053"/>
            <a:ext cx="2799397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模型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2899053"/>
            <a:ext cx="2795588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预训练权重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2899053"/>
            <a:ext cx="2795588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mAP@0.5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2899053"/>
            <a:ext cx="2799397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mAP@0.5:0.95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337560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1028462" y="3481268"/>
            <a:ext cx="2799397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教师模型 (YOLOv11m)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3481268"/>
            <a:ext cx="2795588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yolo11m.pt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3481268"/>
            <a:ext cx="2795588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0.64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3481268"/>
            <a:ext cx="2799397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0.46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3919776"/>
            <a:ext cx="13027581" cy="87701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1028462" y="4063484"/>
            <a:ext cx="2799397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学生模型 (YOLOv11n) - 蒸馏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4063484"/>
            <a:ext cx="2795588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无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4063484"/>
            <a:ext cx="2795588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CC52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0.66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4063484"/>
            <a:ext cx="2799397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CC52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0.48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5059561"/>
            <a:ext cx="13042821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133951" y="5938361"/>
            <a:ext cx="12702659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学生模型在融合数据集上训练了 140 个 epoch，其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mAP@0.5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达到了 </a:t>
            </a:r>
            <a:r>
              <a:rPr lang="en-US" sz="1750" dirty="0">
                <a:solidFill>
                  <a:srgbClr val="67534F"/>
                </a:solidFill>
                <a:highlight>
                  <a:srgbClr val="FF954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0.66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，比教师模型提升了 2 个百分点，充分证明了伪标签蒸馏的有效性。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683210"/>
            <a:ext cx="30480" cy="1099899"/>
          </a:xfrm>
          <a:prstGeom prst="rect">
            <a:avLst/>
          </a:prstGeom>
          <a:solidFill>
            <a:srgbClr val="FF954F"/>
          </a:solidFill>
        </p:spPr>
      </p:sp>
      <p:sp>
        <p:nvSpPr>
          <p:cNvPr id="23" name="Text 21"/>
          <p:cNvSpPr/>
          <p:nvPr/>
        </p:nvSpPr>
        <p:spPr>
          <a:xfrm>
            <a:off x="793790" y="7038261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418" y="533043"/>
            <a:ext cx="5572958" cy="7244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35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学生模型检测结果展示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678418" y="1645206"/>
            <a:ext cx="13273564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经过知识蒸馏与轻量化优化的 YOLOv11n 学生模型在垃圾检测任务中的实际效果。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18" y="2333149"/>
            <a:ext cx="3925848" cy="52344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8418" y="7785616"/>
            <a:ext cx="3925848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垃圾目标检测示例图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084802" y="2289572"/>
            <a:ext cx="8874681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084802" y="2715935"/>
            <a:ext cx="8874681" cy="2519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084802" y="3185874"/>
            <a:ext cx="8874681" cy="1493282"/>
          </a:xfrm>
          <a:prstGeom prst="roundRect">
            <a:avLst>
              <a:gd name="adj" fmla="val 7348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061942" y="3185874"/>
            <a:ext cx="91440" cy="1493282"/>
          </a:xfrm>
          <a:prstGeom prst="roundRect">
            <a:avLst>
              <a:gd name="adj" fmla="val 89036"/>
            </a:avLst>
          </a:prstGeom>
          <a:solidFill>
            <a:srgbClr val="FF954F"/>
          </a:solidFill>
        </p:spPr>
      </p:sp>
      <p:sp>
        <p:nvSpPr>
          <p:cNvPr id="10" name="Text 7"/>
          <p:cNvSpPr/>
          <p:nvPr/>
        </p:nvSpPr>
        <p:spPr>
          <a:xfrm>
            <a:off x="5370076" y="3402568"/>
            <a:ext cx="2786420" cy="3621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精准识别与鲁棒性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370076" y="3958590"/>
            <a:ext cx="8372713" cy="5038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模型能够准确识别出</a:t>
            </a:r>
            <a:r>
              <a:rPr lang="en-US" sz="15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纸板、玻璃、塑料、金属</a:t>
            </a: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等多种垃圾目标，并在复杂背景与光照变化下保持稳定检测性能。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5084802" y="4872990"/>
            <a:ext cx="8874681" cy="1493282"/>
          </a:xfrm>
          <a:prstGeom prst="roundRect">
            <a:avLst>
              <a:gd name="adj" fmla="val 7348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061942" y="4872990"/>
            <a:ext cx="91440" cy="1493282"/>
          </a:xfrm>
          <a:prstGeom prst="roundRect">
            <a:avLst>
              <a:gd name="adj" fmla="val 89036"/>
            </a:avLst>
          </a:prstGeom>
          <a:solidFill>
            <a:srgbClr val="FF954F"/>
          </a:solidFill>
        </p:spPr>
      </p:sp>
      <p:sp>
        <p:nvSpPr>
          <p:cNvPr id="14" name="Text 11"/>
          <p:cNvSpPr/>
          <p:nvPr/>
        </p:nvSpPr>
        <p:spPr>
          <a:xfrm>
            <a:off x="5370076" y="5089684"/>
            <a:ext cx="2786420" cy="3621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轻量高效，性能卓越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5370076" y="5645706"/>
            <a:ext cx="8372713" cy="5038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通过蒸馏学习，学生模型充分继承了教师模型的识别能力。剪枝与量化后，模型体积缩减约 </a:t>
            </a:r>
            <a:r>
              <a:rPr lang="en-US" sz="15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45%</a:t>
            </a: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，但检测精度几乎无损，依旧实现 </a:t>
            </a:r>
            <a:r>
              <a:rPr lang="en-US" sz="15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mAP@0.5 ≈ 0.66</a:t>
            </a: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。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443"/>
            <a:ext cx="6562249" cy="847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6. 模型压缩与性能评估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217857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在保持蒸馏所得高精度的基础上，进一步实施了剪枝与量化，实现了极致的轻量化。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3150" y="3740944"/>
            <a:ext cx="304800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3.9M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753150" y="4772739"/>
            <a:ext cx="3048000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原始参数量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53150" y="5332690"/>
            <a:ext cx="3048000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YOLOv11n (FP32) 原始参数量。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084638" y="3740944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2.8M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084638" y="4772739"/>
            <a:ext cx="3048119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剪枝后参数量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4084638" y="5332690"/>
            <a:ext cx="3048119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剪除 30% 冗余通道后的参数量，体积已大幅减小。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16244" y="3740944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3.0MB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416244" y="4772739"/>
            <a:ext cx="3048119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INT8 最终体积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7416244" y="5332690"/>
            <a:ext cx="3048119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动态量化至 INT8 后，模型文件大小的最终结果。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47851" y="3740944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100+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747851" y="4772739"/>
            <a:ext cx="3048119" cy="423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CPU 推理速度</a:t>
            </a:r>
            <a:endParaRPr lang="en-US" sz="2550" dirty="0"/>
          </a:p>
        </p:txBody>
      </p:sp>
      <p:sp>
        <p:nvSpPr>
          <p:cNvPr id="15" name="Text 13"/>
          <p:cNvSpPr/>
          <p:nvPr/>
        </p:nvSpPr>
        <p:spPr>
          <a:xfrm>
            <a:off x="10747851" y="5332690"/>
            <a:ext cx="3048119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INT8 量化模型在标准 CPU 上的推理帧率 (FPS)。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3150" y="6461284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剪枝+微调结果：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剪枝后微调 50 个 epoch，模型精度为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mAP@0.658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，几乎无损失。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686" y="570190"/>
            <a:ext cx="7148632" cy="7749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65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7. 性能对比与消融实验总结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25686" y="1759863"/>
            <a:ext cx="13179028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下表清晰展示了从原始教师模型到最终 INT8 量化模型在性能、体积和速度上的迭代优势：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5686" y="2262664"/>
            <a:ext cx="13179028" cy="2951798"/>
          </a:xfrm>
          <a:prstGeom prst="roundRect">
            <a:avLst>
              <a:gd name="adj" fmla="val 29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3306" y="2270284"/>
            <a:ext cx="13163788" cy="533400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940832" y="2402205"/>
            <a:ext cx="221432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模型阶段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77352" y="24022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mAP@0.5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210062" y="24022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模型大小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842772" y="24022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FPS (CPU)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475482" y="2402205"/>
            <a:ext cx="221432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核心特点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3306" y="2803684"/>
            <a:ext cx="13163788" cy="53340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940832" y="2935605"/>
            <a:ext cx="221432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YOLOv11m 教师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577352" y="29356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0.64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210062" y="29356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39MB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842772" y="29356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45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475482" y="2935605"/>
            <a:ext cx="221432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高精度但庞大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3306" y="3337084"/>
            <a:ext cx="13163788" cy="533400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940832" y="3469005"/>
            <a:ext cx="221432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YOLOv11n 学生 (蒸馏)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577352" y="34690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0.66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210062" y="34690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5.3MB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842772" y="34690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85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475482" y="3469005"/>
            <a:ext cx="221432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蒸馏提升泛化能力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33306" y="3870484"/>
            <a:ext cx="13163788" cy="53340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940832" y="4002405"/>
            <a:ext cx="221432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剪枝 + 微调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577352" y="40024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0.658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210062" y="40024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5.3MB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842772" y="40024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475482" y="4002405"/>
            <a:ext cx="221432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精度几乎无损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33306" y="4403884"/>
            <a:ext cx="13163788" cy="802958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30" name="Text 28"/>
          <p:cNvSpPr/>
          <p:nvPr/>
        </p:nvSpPr>
        <p:spPr>
          <a:xfrm>
            <a:off x="940832" y="4535805"/>
            <a:ext cx="221432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INT8 量化模型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577352" y="45358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CC52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0.658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210062" y="45358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CC52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3.0MB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842772" y="4535805"/>
            <a:ext cx="2210514" cy="269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CC52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100+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475482" y="4535805"/>
            <a:ext cx="2214324" cy="5391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最轻量高效的边缘部署方案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25686" y="5525453"/>
            <a:ext cx="13179028" cy="21390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0"/>
              </a:lnSpc>
              <a:buNone/>
            </a:pPr>
            <a:r>
              <a:rPr lang="en-US" sz="645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精度保持，体积减小 </a:t>
            </a:r>
            <a:r>
              <a:rPr lang="en-US" sz="6450" dirty="0">
                <a:solidFill>
                  <a:srgbClr val="FF95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45%</a:t>
            </a:r>
            <a:r>
              <a:rPr lang="en-US" sz="645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，速度提升 </a:t>
            </a:r>
            <a:r>
              <a:rPr lang="en-US" sz="6450" dirty="0">
                <a:solidFill>
                  <a:srgbClr val="FF954F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2 倍</a:t>
            </a:r>
            <a:r>
              <a:rPr lang="en-US" sz="6450" dirty="0">
                <a:solidFill>
                  <a:srgbClr val="532418"/>
                </a:solidFill>
                <a:latin typeface="Marcellus" panose="020E0602050203020307" pitchFamily="34" charset="0"/>
                <a:ea typeface="Marcellus" panose="020E0602050203020307" pitchFamily="34" charset="-122"/>
                <a:cs typeface="Marcellus" panose="020E0602050203020307" pitchFamily="34" charset="-120"/>
              </a:rPr>
              <a:t>。</a:t>
            </a:r>
            <a:endParaRPr lang="en-US" sz="64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800.56220472441,&quot;width&quot;:20787.937007874014}"/>
</p:tagLst>
</file>

<file path=ppt/tags/tag2.xml><?xml version="1.0" encoding="utf-8"?>
<p:tagLst xmlns:p="http://schemas.openxmlformats.org/presentationml/2006/main">
  <p:tag name="COMMONDATA" val="eyJoZGlkIjoiMjJmYmZjYTYxODQ0NjY1NTBjNjg0NjE5MzNjM2U1Mz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2788</Words>
  <Application>WPS 演示</Application>
  <PresentationFormat>On-screen Show (16:9)</PresentationFormat>
  <Paragraphs>270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Marcellus</vt:lpstr>
      <vt:lpstr>Marcellus</vt:lpstr>
      <vt:lpstr>Marcellus</vt:lpstr>
      <vt:lpstr>Montserrat</vt:lpstr>
      <vt:lpstr>Montserrat</vt:lpstr>
      <vt:lpstr>Montserrat</vt:lpstr>
      <vt:lpstr>Consolas</vt:lpstr>
      <vt:lpstr>Consolas</vt:lpstr>
      <vt:lpstr>Consolas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liuqi</cp:lastModifiedBy>
  <cp:revision>5</cp:revision>
  <dcterms:created xsi:type="dcterms:W3CDTF">2025-10-18T17:39:00Z</dcterms:created>
  <dcterms:modified xsi:type="dcterms:W3CDTF">2025-10-19T06:05:57Z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85E7E0812A94471D98FD0FBD429F9363</vt:lpwstr>
  </property>
  <property fmtid="{D5CDD505-2E9C-101B-9397-08002B2CF9AE}" pid="3" name="KSOProductBuildVer">
    <vt:lpwstr>2052-11.1.0.12159</vt:lpwstr>
  </property>
</Properties>
</file>